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7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0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4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3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2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5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2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6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75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79A28-DC39-4DC9-BF7B-666658705316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B293-51D3-4A9C-9804-C56C5187E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07" y="10380"/>
            <a:ext cx="43650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411811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Bahnschrift" panose="020B0502040204020203" pitchFamily="34" charset="0"/>
              </a:rPr>
              <a:t/>
            </a:r>
            <a:br>
              <a:rPr lang="pl-PL" sz="6000" dirty="0" smtClean="0">
                <a:latin typeface="Bahnschrift" panose="020B0502040204020203" pitchFamily="34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latin typeface="Bahnschrift" panose="020B0502040204020203" pitchFamily="34" charset="0"/>
              </a:rPr>
              <a:t>JOB SHADOWING</a:t>
            </a:r>
            <a:br>
              <a:rPr lang="pl-PL" dirty="0" smtClean="0">
                <a:latin typeface="Bahnschrift" panose="020B0502040204020203" pitchFamily="34" charset="0"/>
              </a:rPr>
            </a:br>
            <a:r>
              <a:rPr lang="pl-PL" dirty="0" smtClean="0">
                <a:latin typeface="Bahnschrift" panose="020B0502040204020203" pitchFamily="34" charset="0"/>
              </a:rPr>
              <a:t>02-08.06.2019</a:t>
            </a:r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312968" cy="1008112"/>
          </a:xfrm>
        </p:spPr>
        <p:txBody>
          <a:bodyPr/>
          <a:lstStyle/>
          <a:p>
            <a:r>
              <a:rPr lang="pl-PL" sz="3600" dirty="0" smtClean="0">
                <a:solidFill>
                  <a:srgbClr val="757575"/>
                </a:solidFill>
                <a:latin typeface="Bahnschrift SemiBold" panose="020B0502040204020203" pitchFamily="34" charset="0"/>
              </a:rPr>
              <a:t>Wziąchowo Wielkie  -  Lohr am Main</a:t>
            </a:r>
          </a:p>
          <a:p>
            <a:pPr algn="l"/>
            <a:endParaRPr lang="en-GB" sz="3600" dirty="0">
              <a:latin typeface="Bahnschrift SemiBold" panose="020B05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/>
          <a:stretch/>
        </p:blipFill>
        <p:spPr bwMode="auto">
          <a:xfrm>
            <a:off x="899592" y="4585648"/>
            <a:ext cx="2047280" cy="177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20478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06056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8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Metodyk w szkole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Doradca i opiekun stażystów nauczycieli</a:t>
            </a:r>
          </a:p>
          <a:p>
            <a:r>
              <a:rPr lang="pl-PL" dirty="0" smtClean="0"/>
              <a:t>Podlega Ministerstwu Oświaty</a:t>
            </a:r>
          </a:p>
          <a:p>
            <a:r>
              <a:rPr lang="pl-PL" dirty="0" smtClean="0"/>
              <a:t>Ścieżka zawodowa: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studia 4 letnie – 4 przedmioty/ 2 przedmioty + metodyka, psychologia rozwoju dziecka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Staż 2 letni – 8 godzin lekcji + obserwacja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Egzamin i skierowanie do pracy </a:t>
            </a:r>
          </a:p>
          <a:p>
            <a:r>
              <a:rPr lang="pl-PL" dirty="0" smtClean="0"/>
              <a:t>Etat 40 godzin – 29h przy tablicy</a:t>
            </a:r>
          </a:p>
          <a:p>
            <a:r>
              <a:rPr lang="pl-PL" dirty="0" smtClean="0"/>
              <a:t>Awans zawodowy: 8 stopni/4 lata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9954"/>
            <a:ext cx="2117959" cy="111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85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963">
            <a:off x="2975693" y="598508"/>
            <a:ext cx="3191129" cy="425483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Zajęcia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80"/>
            <a:ext cx="2705348" cy="3607131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472">
            <a:off x="5394507" y="3809275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58970"/>
            <a:ext cx="4932040" cy="36990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398" y="361673"/>
            <a:ext cx="3487445" cy="29936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15" y="5781460"/>
            <a:ext cx="1879246" cy="99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288" y="448816"/>
            <a:ext cx="3590528" cy="269289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Szkoła</a:t>
            </a:r>
            <a:r>
              <a:rPr lang="pl-PL" dirty="0" smtClean="0"/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9912" y="1196752"/>
            <a:ext cx="2555776" cy="191683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56426"/>
            <a:ext cx="2664296" cy="355239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3424">
            <a:off x="6663661" y="3822884"/>
            <a:ext cx="2538754" cy="1904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3995936" cy="29969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1" b="20069"/>
          <a:stretch/>
        </p:blipFill>
        <p:spPr>
          <a:xfrm>
            <a:off x="107505" y="1196751"/>
            <a:ext cx="3528391" cy="2325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97" y="5797667"/>
            <a:ext cx="2030735" cy="107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3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22313" y="2060848"/>
            <a:ext cx="7772400" cy="3708127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accent1"/>
                </a:solidFill>
              </a:rPr>
              <a:t>DANKE SCHÖN!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9872" y="2996952"/>
            <a:ext cx="2232248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95" y="476672"/>
            <a:ext cx="2390774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3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  JOB </a:t>
            </a:r>
            <a:r>
              <a:rPr lang="pl-PL" dirty="0" smtClean="0"/>
              <a:t>SHADOWING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CELE PROGRAMU:</a:t>
            </a:r>
          </a:p>
          <a:p>
            <a:pPr marL="0" indent="0">
              <a:buNone/>
            </a:pPr>
            <a:r>
              <a:rPr lang="pl-PL" dirty="0"/>
              <a:t>- obserwacja sposobów motywowania uczniów do nauki poprzez </a:t>
            </a:r>
            <a:r>
              <a:rPr lang="pl-PL" dirty="0" smtClean="0"/>
              <a:t>współpracę  międzynarodową</a:t>
            </a:r>
            <a:r>
              <a:rPr lang="pl-PL" dirty="0"/>
              <a:t>,</a:t>
            </a:r>
          </a:p>
          <a:p>
            <a:pPr marL="0" indent="0">
              <a:buNone/>
            </a:pPr>
            <a:r>
              <a:rPr lang="pl-PL" dirty="0"/>
              <a:t>- poznanie aktywnych metod nauczania, </a:t>
            </a:r>
          </a:p>
          <a:p>
            <a:pPr marL="0" indent="0">
              <a:buNone/>
            </a:pPr>
            <a:r>
              <a:rPr lang="pl-PL" dirty="0"/>
              <a:t>- poznanie sposobów prowadzenia zajęć i oceniania uczniów,</a:t>
            </a:r>
          </a:p>
          <a:p>
            <a:pPr marL="0" indent="0">
              <a:buNone/>
            </a:pPr>
            <a:r>
              <a:rPr lang="pl-PL" dirty="0"/>
              <a:t>- obserwacja wykorzystania nowoczesnych technologii na zajęciach,</a:t>
            </a:r>
          </a:p>
          <a:p>
            <a:pPr marL="0" indent="0">
              <a:buNone/>
            </a:pPr>
            <a:r>
              <a:rPr lang="pl-PL" dirty="0"/>
              <a:t>- poznanie oferty dodatkowych zajęć w </a:t>
            </a:r>
            <a:r>
              <a:rPr lang="pl-PL" dirty="0" smtClean="0"/>
              <a:t>placówce,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- zaprezentowanie polskiego systemu edukacji,</a:t>
            </a:r>
          </a:p>
          <a:p>
            <a:pPr marL="0" indent="0">
              <a:buNone/>
            </a:pPr>
            <a:r>
              <a:rPr lang="pl-PL" dirty="0"/>
              <a:t>- wymiana doświadczeń,</a:t>
            </a:r>
          </a:p>
          <a:p>
            <a:pPr marL="0" indent="0">
              <a:buNone/>
            </a:pPr>
            <a:r>
              <a:rPr lang="pl-PL" dirty="0"/>
              <a:t>- poznanie sposobów organizowanie wizyt zagranicznych wolontariuszy,</a:t>
            </a:r>
          </a:p>
          <a:p>
            <a:pPr marL="0" indent="0">
              <a:buNone/>
            </a:pPr>
            <a:r>
              <a:rPr lang="pl-PL" dirty="0"/>
              <a:t>- promocja szkoły oraz regionu w placówce organizacji przyjmującej,</a:t>
            </a:r>
          </a:p>
          <a:p>
            <a:pPr marL="0" indent="0">
              <a:buNone/>
            </a:pPr>
            <a:r>
              <a:rPr lang="pl-PL" dirty="0" smtClean="0"/>
              <a:t>- doskonalenie </a:t>
            </a:r>
            <a:r>
              <a:rPr lang="pl-PL" dirty="0"/>
              <a:t>umiejętności </a:t>
            </a:r>
            <a:r>
              <a:rPr lang="pl-PL" dirty="0" smtClean="0"/>
              <a:t>językowych</a:t>
            </a:r>
            <a:r>
              <a:rPr lang="pl-PL" dirty="0"/>
              <a:t> </a:t>
            </a:r>
            <a:r>
              <a:rPr lang="pl-PL" dirty="0" smtClean="0"/>
              <a:t>i interpersonalnych.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99424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0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LOHR AM MAIN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340768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507">
            <a:off x="6119086" y="1222799"/>
            <a:ext cx="2412582" cy="3357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987824" y="1268760"/>
            <a:ext cx="3380184" cy="27363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400" dirty="0" smtClean="0"/>
              <a:t>Miasto w Niemczech, w kraju związkowym Bawaria, w rejencji Dolna Frankonia, w powiecie Main-</a:t>
            </a:r>
            <a:r>
              <a:rPr lang="pl-PL" sz="2400" dirty="0" err="1" smtClean="0"/>
              <a:t>Spessart</a:t>
            </a:r>
            <a:r>
              <a:rPr lang="pl-PL" sz="2400" dirty="0" smtClean="0"/>
              <a:t>. Liczba mieszkańców wynosi ok.15 500. </a:t>
            </a:r>
          </a:p>
          <a:p>
            <a:pPr marL="0" indent="0">
              <a:buNone/>
            </a:pPr>
            <a:r>
              <a:rPr lang="pl-PL" sz="2400" dirty="0" smtClean="0"/>
              <a:t>Miasto partnerskie z Miliczem od 2001 roku. </a:t>
            </a:r>
          </a:p>
          <a:p>
            <a:pPr marL="0" indent="0">
              <a:buNone/>
            </a:pPr>
            <a:r>
              <a:rPr lang="pl-PL" sz="2400" dirty="0" smtClean="0"/>
              <a:t>W mieście znajduje się  jedenaście szkół w tym cztery szkoły podstawowe oraz zespół szkół Gustav </a:t>
            </a:r>
            <a:r>
              <a:rPr lang="pl-PL" sz="2400" dirty="0" err="1" smtClean="0"/>
              <a:t>Woehrnitz</a:t>
            </a:r>
            <a:r>
              <a:rPr lang="pl-PL" sz="2400" dirty="0" smtClean="0"/>
              <a:t> </a:t>
            </a:r>
            <a:r>
              <a:rPr lang="pl-PL" sz="2400" dirty="0" err="1" smtClean="0"/>
              <a:t>Mittelschule</a:t>
            </a:r>
            <a:r>
              <a:rPr lang="pl-PL" sz="2400" dirty="0" smtClean="0"/>
              <a:t>, który odwiedziłyśmy. </a:t>
            </a:r>
            <a:endParaRPr lang="en-GB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10163"/>
            <a:ext cx="3240360" cy="228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18" y="5372831"/>
            <a:ext cx="2483768" cy="131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02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2" y="332656"/>
            <a:ext cx="8516490" cy="6285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scontent-waw1-1.xx.fbcdn.net/v/t1.15752-9/62549876_493380551405949_6223046813176299520_n.jpg?_nc_cat=104&amp;_nc_ht=scontent-waw1-1.xx&amp;oh=5c8f05094fba982a2c05e9dcd491ea7f&amp;oe=5D8A39D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528">
            <a:off x="6527057" y="3634753"/>
            <a:ext cx="1978322" cy="2637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Zamek Królewny Śnieżki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5294908" cy="228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9240"/>
            <a:ext cx="2102743" cy="111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5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4539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633">
            <a:off x="4994292" y="373479"/>
            <a:ext cx="3714521" cy="27858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rostokąt 3"/>
          <p:cNvSpPr/>
          <p:nvPr/>
        </p:nvSpPr>
        <p:spPr>
          <a:xfrm>
            <a:off x="3995936" y="2780928"/>
            <a:ext cx="51124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Królewna Śnieżka</a:t>
            </a:r>
            <a:endParaRPr lang="pl-PL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6" y="5448500"/>
            <a:ext cx="2339176" cy="123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7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4" y="3789040"/>
            <a:ext cx="4091947" cy="2819494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3710">
            <a:off x="-163091" y="1020971"/>
            <a:ext cx="3337129" cy="2502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</a:t>
            </a:r>
            <a:r>
              <a:rPr lang="pl-PL" dirty="0" smtClean="0"/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Woernitz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Mittelschule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97787"/>
            <a:ext cx="3880996" cy="291074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193">
            <a:off x="6293227" y="746965"/>
            <a:ext cx="2420986" cy="3227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0993"/>
            <a:ext cx="23907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7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991249"/>
            <a:ext cx="4176464" cy="5743867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Szkolnictwa w Niemczech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7232"/>
            <a:ext cx="2117959" cy="111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4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w szkole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Organizacja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400" dirty="0" smtClean="0"/>
              <a:t>Długość zajęć – 90 min</a:t>
            </a:r>
          </a:p>
          <a:p>
            <a:r>
              <a:rPr lang="pl-PL" sz="2400" dirty="0" smtClean="0"/>
              <a:t>Przerwy 15 minutowe </a:t>
            </a:r>
            <a:r>
              <a:rPr lang="pl-PL" sz="2000" dirty="0" smtClean="0"/>
              <a:t>(aktywna przerwa 20 min w SP)</a:t>
            </a:r>
          </a:p>
          <a:p>
            <a:r>
              <a:rPr lang="pl-PL" sz="2400" dirty="0" smtClean="0"/>
              <a:t>Przerwa obiadowa – 45 min </a:t>
            </a:r>
          </a:p>
          <a:p>
            <a:r>
              <a:rPr lang="pl-PL" sz="2400" dirty="0" smtClean="0"/>
              <a:t>Szkoła podstawowa 8.00-13.00</a:t>
            </a:r>
          </a:p>
          <a:p>
            <a:r>
              <a:rPr lang="pl-PL" sz="2400" dirty="0" smtClean="0"/>
              <a:t>Szkoły ponadpodstawowe 8.00-14.00</a:t>
            </a:r>
          </a:p>
          <a:p>
            <a:r>
              <a:rPr lang="pl-PL" sz="2400" dirty="0" smtClean="0"/>
              <a:t>Pomiędzy 13.00-16.00 odbywają się zajęcia dodatkowe </a:t>
            </a:r>
            <a:r>
              <a:rPr lang="pl-PL" sz="2000" dirty="0" smtClean="0"/>
              <a:t>(projekty: ogród, </a:t>
            </a:r>
            <a:r>
              <a:rPr lang="pl-PL" sz="2000" dirty="0" err="1" smtClean="0"/>
              <a:t>zaj.muzyczne</a:t>
            </a:r>
            <a:r>
              <a:rPr lang="pl-PL" sz="2000" dirty="0" smtClean="0"/>
              <a:t>, opieka nad zwierzętami, </a:t>
            </a:r>
            <a:r>
              <a:rPr lang="pl-PL" sz="2000" dirty="0" err="1" smtClean="0"/>
              <a:t>zaj</a:t>
            </a:r>
            <a:r>
              <a:rPr lang="pl-PL" sz="2000" dirty="0" smtClean="0"/>
              <a:t>. świetlicowe –odr. zadań domowych)</a:t>
            </a:r>
          </a:p>
          <a:p>
            <a:endParaRPr lang="pl-PL" sz="2000" dirty="0" smtClean="0"/>
          </a:p>
          <a:p>
            <a:endParaRPr lang="en-GB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Ogólne spostrzeżenia </a:t>
            </a:r>
            <a:endParaRPr lang="en-GB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Cisza – podczas lekcji i przerw</a:t>
            </a:r>
          </a:p>
          <a:p>
            <a:r>
              <a:rPr lang="pl-PL" dirty="0" smtClean="0"/>
              <a:t>Wyjścia do toalety tylko na przerwach</a:t>
            </a:r>
          </a:p>
          <a:p>
            <a:r>
              <a:rPr lang="pl-PL" dirty="0" smtClean="0"/>
              <a:t>Segregatory podczas pisania prac samodzielnych</a:t>
            </a:r>
          </a:p>
          <a:p>
            <a:r>
              <a:rPr lang="pl-PL" dirty="0" smtClean="0"/>
              <a:t>Zadania domowe </a:t>
            </a:r>
            <a:r>
              <a:rPr lang="pl-PL" sz="1900" dirty="0" smtClean="0"/>
              <a:t>(świetlica lub w domu)</a:t>
            </a:r>
          </a:p>
          <a:p>
            <a:r>
              <a:rPr lang="pl-PL" dirty="0" smtClean="0"/>
              <a:t>Użycie słuchawek wygłuszających</a:t>
            </a:r>
          </a:p>
          <a:p>
            <a:r>
              <a:rPr lang="pl-PL" dirty="0" smtClean="0"/>
              <a:t>Podział prac na stołówce</a:t>
            </a:r>
          </a:p>
          <a:p>
            <a:r>
              <a:rPr lang="pl-PL" dirty="0" smtClean="0"/>
              <a:t>Zeszyty A4 – dużo i ładnie piszą</a:t>
            </a:r>
          </a:p>
          <a:p>
            <a:r>
              <a:rPr lang="pl-PL" dirty="0" smtClean="0"/>
              <a:t>Każdy uczeń otrzymuje terminarz </a:t>
            </a:r>
            <a:r>
              <a:rPr lang="pl-PL" sz="1900" dirty="0" smtClean="0"/>
              <a:t>(terminy, zad. Domowe, dyżury, regulamin)</a:t>
            </a: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390774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52" y="5541173"/>
            <a:ext cx="2477294" cy="130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Doradztwo zawodowe</a:t>
            </a:r>
            <a:endParaRPr lang="en-GB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>
                <a:ea typeface="Calibri"/>
                <a:cs typeface="Times New Roman"/>
              </a:rPr>
              <a:t>Doradztwo finansuje urząd pracy oraz firmy i zakłady pracy. W 7 klasie  wszyscy mają 2 godz. lekcji  doradztwa w tygodniu, w 8 klasie wybierają  zawód ,w 9 klasie mają pierwsze </a:t>
            </a:r>
            <a:r>
              <a:rPr lang="pl-PL" dirty="0" smtClean="0">
                <a:ea typeface="Calibri"/>
                <a:cs typeface="Times New Roman"/>
              </a:rPr>
              <a:t>praktyki.</a:t>
            </a:r>
          </a:p>
          <a:p>
            <a:r>
              <a:rPr lang="pl-PL" dirty="0" smtClean="0">
                <a:ea typeface="Calibri"/>
                <a:cs typeface="Times New Roman"/>
              </a:rPr>
              <a:t>Po </a:t>
            </a:r>
            <a:r>
              <a:rPr lang="pl-PL" dirty="0">
                <a:ea typeface="Calibri"/>
                <a:cs typeface="Times New Roman"/>
              </a:rPr>
              <a:t>9 klasie </a:t>
            </a:r>
            <a:r>
              <a:rPr lang="pl-PL" dirty="0" smtClean="0">
                <a:ea typeface="Calibri"/>
                <a:cs typeface="Times New Roman"/>
              </a:rPr>
              <a:t>przez 2,5 </a:t>
            </a:r>
            <a:r>
              <a:rPr lang="pl-PL" dirty="0">
                <a:ea typeface="Calibri"/>
                <a:cs typeface="Times New Roman"/>
              </a:rPr>
              <a:t>r. uczą  się zawodu</a:t>
            </a:r>
            <a:r>
              <a:rPr lang="pl-PL" dirty="0" smtClean="0">
                <a:ea typeface="Calibri"/>
                <a:cs typeface="Times New Roman"/>
              </a:rPr>
              <a:t>. (zarabiają </a:t>
            </a:r>
            <a:r>
              <a:rPr lang="pl-PL" dirty="0">
                <a:ea typeface="Calibri"/>
                <a:cs typeface="Times New Roman"/>
              </a:rPr>
              <a:t>: 1 r.-ok. 800€, 2r.-900€, 3r-€</a:t>
            </a:r>
            <a:r>
              <a:rPr lang="pl-PL" dirty="0" smtClean="0">
                <a:ea typeface="Calibri"/>
                <a:cs typeface="Times New Roman"/>
              </a:rPr>
              <a:t>)</a:t>
            </a:r>
          </a:p>
          <a:p>
            <a:r>
              <a:rPr lang="pl-PL" dirty="0" smtClean="0">
                <a:ea typeface="Calibri"/>
                <a:cs typeface="Times New Roman"/>
              </a:rPr>
              <a:t> Uczniowie, którzy </a:t>
            </a:r>
            <a:r>
              <a:rPr lang="pl-PL" dirty="0">
                <a:ea typeface="Calibri"/>
                <a:cs typeface="Times New Roman"/>
              </a:rPr>
              <a:t>nie mogą się zdecydować są objęci indywidualna opieką doradcy </a:t>
            </a:r>
            <a:r>
              <a:rPr lang="pl-PL" dirty="0" smtClean="0">
                <a:ea typeface="Calibri"/>
                <a:cs typeface="Times New Roman"/>
              </a:rPr>
              <a:t>zawodowego.</a:t>
            </a:r>
          </a:p>
          <a:p>
            <a:r>
              <a:rPr lang="pl-PL" dirty="0" smtClean="0">
                <a:ea typeface="Calibri"/>
                <a:cs typeface="Times New Roman"/>
              </a:rPr>
              <a:t>Doradztwo </a:t>
            </a:r>
            <a:r>
              <a:rPr lang="pl-PL" dirty="0">
                <a:ea typeface="Calibri"/>
                <a:cs typeface="Times New Roman"/>
              </a:rPr>
              <a:t>zawodowe obejmuje; rozmowy z uczniami i rodzicami, testy kompetencji zawodowych, pisanie podań, życiorysów, w 7 klasie podczas </a:t>
            </a:r>
            <a:r>
              <a:rPr lang="pl-PL" dirty="0" smtClean="0">
                <a:ea typeface="Calibri"/>
                <a:cs typeface="Times New Roman"/>
              </a:rPr>
              <a:t>ferii i </a:t>
            </a:r>
            <a:r>
              <a:rPr lang="pl-PL" dirty="0">
                <a:ea typeface="Calibri"/>
                <a:cs typeface="Times New Roman"/>
              </a:rPr>
              <a:t>weekendów odbywają się próbne praktyki  </a:t>
            </a:r>
            <a:r>
              <a:rPr lang="pl-PL" dirty="0" smtClean="0">
                <a:ea typeface="Calibri"/>
                <a:cs typeface="Times New Roman"/>
              </a:rPr>
              <a:t>   </a:t>
            </a:r>
            <a:r>
              <a:rPr lang="pl-PL" dirty="0">
                <a:ea typeface="Calibri"/>
                <a:cs typeface="Times New Roman"/>
              </a:rPr>
              <a:t>( bezpłatne</a:t>
            </a:r>
            <a:r>
              <a:rPr lang="pl-PL" dirty="0" smtClean="0">
                <a:ea typeface="Calibri"/>
                <a:cs typeface="Times New Roman"/>
              </a:rPr>
              <a:t>).</a:t>
            </a:r>
          </a:p>
          <a:p>
            <a:r>
              <a:rPr lang="pl-PL" dirty="0" smtClean="0">
                <a:ea typeface="Calibri"/>
                <a:cs typeface="Times New Roman"/>
              </a:rPr>
              <a:t>W </a:t>
            </a:r>
            <a:r>
              <a:rPr lang="pl-PL" dirty="0">
                <a:ea typeface="Calibri"/>
                <a:cs typeface="Times New Roman"/>
              </a:rPr>
              <a:t>ramach projektów odbywają się spotkania z pracodawcami,  przedstawicielami różnych zawodów. </a:t>
            </a:r>
            <a:endParaRPr lang="pl-PL" dirty="0" smtClean="0">
              <a:ea typeface="Calibri"/>
              <a:cs typeface="Times New Roman"/>
            </a:endParaRPr>
          </a:p>
          <a:p>
            <a:r>
              <a:rPr lang="pl-PL" dirty="0" smtClean="0">
                <a:ea typeface="Calibri"/>
                <a:cs typeface="Times New Roman"/>
              </a:rPr>
              <a:t>Regularnie </a:t>
            </a:r>
            <a:r>
              <a:rPr lang="pl-PL" dirty="0">
                <a:ea typeface="Calibri"/>
                <a:cs typeface="Times New Roman"/>
              </a:rPr>
              <a:t>przedstawiciel  urzędu pracy </a:t>
            </a:r>
            <a:r>
              <a:rPr lang="pl-PL" dirty="0" smtClean="0">
                <a:ea typeface="Calibri"/>
                <a:cs typeface="Times New Roman"/>
              </a:rPr>
              <a:t>odwiedza szkołę i informuje </a:t>
            </a:r>
            <a:r>
              <a:rPr lang="pl-PL" dirty="0">
                <a:ea typeface="Calibri"/>
                <a:cs typeface="Times New Roman"/>
              </a:rPr>
              <a:t>o zawodach deficytowych </a:t>
            </a:r>
            <a:r>
              <a:rPr lang="pl-PL" dirty="0" smtClean="0">
                <a:ea typeface="Calibri"/>
                <a:cs typeface="Times New Roman"/>
              </a:rPr>
              <a:t>.</a:t>
            </a:r>
          </a:p>
          <a:p>
            <a:r>
              <a:rPr lang="pl-PL" dirty="0" smtClean="0">
                <a:ea typeface="Calibri"/>
                <a:cs typeface="Times New Roman"/>
              </a:rPr>
              <a:t>Każdy </a:t>
            </a:r>
            <a:r>
              <a:rPr lang="pl-PL" dirty="0">
                <a:ea typeface="Calibri"/>
                <a:cs typeface="Times New Roman"/>
              </a:rPr>
              <a:t>Uczeń ma zakładaną teczkę, która jest archiwizowana w szkole.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0455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486</Words>
  <Application>Microsoft Office PowerPoint</Application>
  <PresentationFormat>Pokaz na ekranie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  JOB SHADOWING 02-08.06.2019</vt:lpstr>
      <vt:lpstr>   JOB SHADOWING</vt:lpstr>
      <vt:lpstr>LOHR AM MAIN</vt:lpstr>
      <vt:lpstr>Zamek Królewny Śnieżki</vt:lpstr>
      <vt:lpstr>Prezentacja programu PowerPoint</vt:lpstr>
      <vt:lpstr>Gustav Woernitz Mittelschule</vt:lpstr>
      <vt:lpstr>System Szkolnictwa w Niemczech</vt:lpstr>
      <vt:lpstr>Dzień w szkole</vt:lpstr>
      <vt:lpstr>Doradztwo zawodowe</vt:lpstr>
      <vt:lpstr>Metodyk w szkole</vt:lpstr>
      <vt:lpstr>Zajęcia</vt:lpstr>
      <vt:lpstr>      Szkoła Podstawowa</vt:lpstr>
      <vt:lpstr>DANKE SCHÖN!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JOB SHADOWING 02-08.06.2019</dc:title>
  <dc:creator>Kowalski Ryszard</dc:creator>
  <cp:lastModifiedBy>Kowalski Ryszard</cp:lastModifiedBy>
  <cp:revision>21</cp:revision>
  <dcterms:created xsi:type="dcterms:W3CDTF">2019-06-21T04:53:35Z</dcterms:created>
  <dcterms:modified xsi:type="dcterms:W3CDTF">2019-07-30T09:18:33Z</dcterms:modified>
</cp:coreProperties>
</file>